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sldIdLst>
    <p:sldId id="256" r:id="rId2"/>
    <p:sldId id="259" r:id="rId3"/>
    <p:sldId id="260" r:id="rId4"/>
    <p:sldId id="262" r:id="rId5"/>
    <p:sldId id="261" r:id="rId6"/>
    <p:sldId id="263" r:id="rId7"/>
    <p:sldId id="266" r:id="rId8"/>
    <p:sldId id="267" r:id="rId9"/>
    <p:sldId id="268" r:id="rId10"/>
    <p:sldId id="269" r:id="rId11"/>
    <p:sldId id="270" r:id="rId12"/>
    <p:sldId id="272" r:id="rId13"/>
    <p:sldId id="271" r:id="rId14"/>
    <p:sldId id="273" r:id="rId15"/>
    <p:sldId id="276" r:id="rId16"/>
    <p:sldId id="277" r:id="rId17"/>
    <p:sldId id="278" r:id="rId18"/>
    <p:sldId id="279" r:id="rId19"/>
    <p:sldId id="280" r:id="rId20"/>
    <p:sldId id="281" r:id="rId21"/>
    <p:sldId id="282" r:id="rId22"/>
    <p:sldId id="283" r:id="rId23"/>
    <p:sldId id="284" r:id="rId24"/>
    <p:sldId id="285" r:id="rId25"/>
    <p:sldId id="286" r:id="rId26"/>
    <p:sldId id="275" r:id="rId27"/>
    <p:sldId id="287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9" d="100"/>
          <a:sy n="69" d="100"/>
        </p:scale>
        <p:origin x="56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9/24/2023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9/24/2023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9/24/2023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9/24/2023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9/24/2023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9/24/2023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9/24/2023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9/24/2023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9/24/2023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9/24/2023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50000"/>
              <a:lumOff val="5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9/24/2023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dirty="0"/>
              <a:pPr/>
              <a:t>9/24/2023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tabLst>
          <a:tab pos="1143000" algn="l"/>
        </a:tabLst>
        <a:defRPr sz="2000" kern="1200">
          <a:solidFill>
            <a:schemeClr val="bg2">
              <a:lumMod val="20000"/>
              <a:lumOff val="80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tabLst>
          <a:tab pos="1143000" algn="l"/>
        </a:tabLst>
        <a:defRPr sz="1800" kern="1200">
          <a:solidFill>
            <a:schemeClr val="bg2">
              <a:lumMod val="20000"/>
              <a:lumOff val="80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tabLst>
          <a:tab pos="1143000" algn="l"/>
        </a:tabLst>
        <a:defRPr sz="1600" kern="1200">
          <a:solidFill>
            <a:schemeClr val="bg2">
              <a:lumMod val="20000"/>
              <a:lumOff val="80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tabLst>
          <a:tab pos="1143000" algn="l"/>
        </a:tabLst>
        <a:defRPr sz="1400" kern="1200">
          <a:solidFill>
            <a:schemeClr val="bg2">
              <a:lumMod val="20000"/>
              <a:lumOff val="80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tabLst>
          <a:tab pos="1143000" algn="l"/>
        </a:tabLst>
        <a:defRPr sz="1400" kern="1200">
          <a:solidFill>
            <a:schemeClr val="bg2">
              <a:lumMod val="20000"/>
              <a:lumOff val="8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tabLst>
          <a:tab pos="1143000" algn="l"/>
        </a:tabLst>
        <a:defRPr sz="1400" kern="1200">
          <a:solidFill>
            <a:schemeClr val="bg2">
              <a:lumMod val="20000"/>
              <a:lumOff val="80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tabLst>
          <a:tab pos="1143000" algn="l"/>
        </a:tabLst>
        <a:defRPr sz="1400" kern="1200">
          <a:solidFill>
            <a:schemeClr val="bg2">
              <a:lumMod val="20000"/>
              <a:lumOff val="80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tabLst>
          <a:tab pos="1143000" algn="l"/>
        </a:tabLst>
        <a:defRPr sz="1400" kern="1200">
          <a:solidFill>
            <a:schemeClr val="bg2">
              <a:lumMod val="20000"/>
              <a:lumOff val="80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tabLst>
          <a:tab pos="1143000" algn="l"/>
        </a:tabLst>
        <a:defRPr sz="1400" kern="1200">
          <a:solidFill>
            <a:schemeClr val="bg2">
              <a:lumMod val="20000"/>
              <a:lumOff val="80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.twitter.com/en/apply/user" TargetMode="Externa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pypi.org/project/hazm/" TargetMode="External"/><Relationship Id="rId2" Type="http://schemas.openxmlformats.org/officeDocument/2006/relationships/hyperlink" Target="https://d3js.org/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pypi.org/project/selenium/" TargetMode="External"/><Relationship Id="rId5" Type="http://schemas.openxmlformats.org/officeDocument/2006/relationships/hyperlink" Target="https://pypi.org/project/langdetect/" TargetMode="External"/><Relationship Id="rId4" Type="http://schemas.openxmlformats.org/officeDocument/2006/relationships/hyperlink" Target="https://pypi.org/project/imgbeddings/" TargetMode="Externa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fa-IR" sz="3600" dirty="0" smtClean="0"/>
              <a:t>کاوش شبکه های مجازی اینستاگرام و توییتر به همراه تحلیل آنها</a:t>
            </a:r>
            <a:endParaRPr lang="en-US" sz="3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a-IR" dirty="0" smtClean="0"/>
              <a:t>استاد : دکتر قائمی بافقی</a:t>
            </a:r>
          </a:p>
          <a:p>
            <a:r>
              <a:rPr lang="fa-IR" dirty="0" smtClean="0"/>
              <a:t>دانشجو : علی عادلخواه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6824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35927" y="551182"/>
            <a:ext cx="8331200" cy="1674782"/>
          </a:xfrm>
        </p:spPr>
        <p:txBody>
          <a:bodyPr>
            <a:normAutofit/>
          </a:bodyPr>
          <a:lstStyle/>
          <a:p>
            <a:pPr algn="r" rtl="1"/>
            <a:r>
              <a:rPr lang="fa-IR" sz="2800" dirty="0" smtClean="0"/>
              <a:t>مقایسه الگوریتم های خوشه بندی</a:t>
            </a:r>
            <a:r>
              <a:rPr lang="fa-IR" sz="2800" dirty="0"/>
              <a:t> </a:t>
            </a:r>
            <a:r>
              <a:rPr lang="fa-IR" sz="2800" dirty="0" smtClean="0"/>
              <a:t>بر حسب</a:t>
            </a:r>
            <a:r>
              <a:rPr lang="en-US" sz="2800" dirty="0"/>
              <a:t> </a:t>
            </a:r>
            <a:r>
              <a:rPr lang="fa-IR" sz="2800" dirty="0"/>
              <a:t> </a:t>
            </a:r>
            <a:r>
              <a:rPr lang="en-US" sz="2800" dirty="0"/>
              <a:t>Modularity</a:t>
            </a:r>
          </a:p>
        </p:txBody>
      </p:sp>
      <p:pic>
        <p:nvPicPr>
          <p:cNvPr id="5" name="Content Placeholder 4"/>
          <p:cNvPicPr>
            <a:picLocks noGrp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860799" y="2429161"/>
            <a:ext cx="7312025" cy="346363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0"/>
            <a:ext cx="3445164" cy="74814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a-IR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9</a:t>
            </a:r>
            <a:r>
              <a:rPr lang="fa-IR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/26</a:t>
            </a:r>
            <a:endParaRPr lang="en-US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34259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35927" y="551182"/>
            <a:ext cx="8331200" cy="1674782"/>
          </a:xfrm>
        </p:spPr>
        <p:txBody>
          <a:bodyPr>
            <a:normAutofit/>
          </a:bodyPr>
          <a:lstStyle/>
          <a:p>
            <a:pPr algn="r" rtl="1"/>
            <a:r>
              <a:rPr lang="fa-IR" sz="2800" dirty="0" smtClean="0"/>
              <a:t>مقایسه الگوریتم های خوشه بندی</a:t>
            </a:r>
            <a:r>
              <a:rPr lang="fa-IR" sz="2800" dirty="0"/>
              <a:t> </a:t>
            </a:r>
            <a:r>
              <a:rPr lang="fa-IR" sz="2800" dirty="0" smtClean="0"/>
              <a:t>بر حسب</a:t>
            </a:r>
            <a:r>
              <a:rPr lang="en-US" sz="2800" dirty="0"/>
              <a:t> </a:t>
            </a:r>
            <a:r>
              <a:rPr lang="en-US" sz="2800" dirty="0" smtClean="0"/>
              <a:t>Time </a:t>
            </a:r>
            <a:endParaRPr lang="en-US" sz="2800" dirty="0"/>
          </a:p>
        </p:txBody>
      </p:sp>
      <p:pic>
        <p:nvPicPr>
          <p:cNvPr id="6" name="Content Placeholder 5"/>
          <p:cNvPicPr>
            <a:picLocks noGrp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883170" y="2410690"/>
            <a:ext cx="7292831" cy="350058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0"/>
            <a:ext cx="3445164" cy="74814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a-IR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10/26</a:t>
            </a:r>
            <a:endParaRPr lang="en-US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67994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738910"/>
            <a:ext cx="7315200" cy="1071418"/>
          </a:xfrm>
        </p:spPr>
        <p:txBody>
          <a:bodyPr>
            <a:noAutofit/>
          </a:bodyPr>
          <a:lstStyle/>
          <a:p>
            <a:pPr algn="r" rtl="1"/>
            <a:r>
              <a:rPr lang="en-US" sz="4000" dirty="0" smtClean="0"/>
              <a:t> Influence Maximization (NP Hard)</a:t>
            </a:r>
            <a:endParaRPr lang="en-US" sz="40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738910"/>
            <a:ext cx="3482109" cy="256770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2326" y="2304474"/>
            <a:ext cx="6094350" cy="341283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0"/>
            <a:ext cx="3445164" cy="74814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a-IR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11/26</a:t>
            </a:r>
            <a:endParaRPr lang="en-US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89367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738910"/>
            <a:ext cx="7315200" cy="1071418"/>
          </a:xfrm>
        </p:spPr>
        <p:txBody>
          <a:bodyPr>
            <a:noAutofit/>
          </a:bodyPr>
          <a:lstStyle/>
          <a:p>
            <a:pPr algn="r" rtl="1"/>
            <a:r>
              <a:rPr lang="en-US" sz="4000" dirty="0" smtClean="0"/>
              <a:t>Linear  Threshold</a:t>
            </a:r>
            <a:endParaRPr lang="en-US" sz="40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007" y="2055159"/>
            <a:ext cx="6663009" cy="388382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0"/>
            <a:ext cx="3445164" cy="74814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a-IR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12/26</a:t>
            </a:r>
            <a:endParaRPr lang="en-US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4935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738910"/>
            <a:ext cx="7315200" cy="1071418"/>
          </a:xfrm>
        </p:spPr>
        <p:txBody>
          <a:bodyPr>
            <a:noAutofit/>
          </a:bodyPr>
          <a:lstStyle/>
          <a:p>
            <a:pPr algn="r" rtl="1"/>
            <a:r>
              <a:rPr lang="en-US" sz="4000" dirty="0" smtClean="0"/>
              <a:t>Independent  Cascade</a:t>
            </a:r>
            <a:endParaRPr lang="en-US" sz="40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9708" y="2082434"/>
            <a:ext cx="6190857" cy="390729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38909"/>
            <a:ext cx="3445164" cy="229677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0"/>
            <a:ext cx="3445164" cy="74814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a-IR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13/26</a:t>
            </a:r>
            <a:endParaRPr lang="en-US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24038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738910"/>
            <a:ext cx="7315200" cy="1071418"/>
          </a:xfrm>
        </p:spPr>
        <p:txBody>
          <a:bodyPr>
            <a:noAutofit/>
          </a:bodyPr>
          <a:lstStyle/>
          <a:p>
            <a:pPr algn="r" rtl="1"/>
            <a:r>
              <a:rPr lang="en-US" sz="4000" dirty="0" smtClean="0"/>
              <a:t>Link Prediction</a:t>
            </a:r>
            <a:endParaRPr lang="en-US" sz="4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5967" y="2156396"/>
            <a:ext cx="7679090" cy="356091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0"/>
            <a:ext cx="3445164" cy="74814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a-IR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14/26</a:t>
            </a:r>
            <a:endParaRPr lang="en-US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66105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5344" y="402521"/>
            <a:ext cx="7296912" cy="1075297"/>
          </a:xfrm>
        </p:spPr>
        <p:txBody>
          <a:bodyPr>
            <a:normAutofit/>
          </a:bodyPr>
          <a:lstStyle/>
          <a:p>
            <a:pPr algn="r" rtl="1"/>
            <a:r>
              <a:rPr lang="fa-IR" sz="4400" dirty="0" smtClean="0"/>
              <a:t>پیاده سازی</a:t>
            </a:r>
            <a:endParaRPr lang="en-US" sz="44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6691" y="1542473"/>
            <a:ext cx="8377382" cy="4599709"/>
          </a:xfrm>
        </p:spPr>
        <p:txBody>
          <a:bodyPr>
            <a:normAutofit/>
          </a:bodyPr>
          <a:lstStyle/>
          <a:p>
            <a:pPr marL="342900" indent="-342900" algn="r" rtl="1">
              <a:buFont typeface="Arial" panose="020B0604020202020204" pitchFamily="34" charset="0"/>
              <a:buChar char="•"/>
            </a:pPr>
            <a:r>
              <a:rPr lang="fa-IR" dirty="0" smtClean="0"/>
              <a:t>کاوش 22 هزار کاربر توییتر</a:t>
            </a:r>
          </a:p>
          <a:p>
            <a:pPr marL="342900" indent="-342900" algn="r" rtl="1">
              <a:buFont typeface="Arial" panose="020B0604020202020204" pitchFamily="34" charset="0"/>
              <a:buChar char="•"/>
            </a:pPr>
            <a:r>
              <a:rPr lang="fa-IR" dirty="0" smtClean="0"/>
              <a:t>کاوش 29 هزار کاربر اینستاگرام</a:t>
            </a:r>
          </a:p>
          <a:p>
            <a:pPr marL="342900" indent="-342900" algn="r" rtl="1">
              <a:buFont typeface="Arial" panose="020B0604020202020204" pitchFamily="34" charset="0"/>
              <a:buChar char="•"/>
            </a:pPr>
            <a:r>
              <a:rPr lang="fa-IR" dirty="0" smtClean="0"/>
              <a:t>نمایش گراف ارتباطات با جاوا اسکریپت و کتابخانه </a:t>
            </a:r>
            <a:r>
              <a:rPr lang="en-US" dirty="0" smtClean="0"/>
              <a:t>d3</a:t>
            </a:r>
            <a:endParaRPr lang="fa-IR" dirty="0" smtClean="0"/>
          </a:p>
          <a:p>
            <a:pPr marL="342900" indent="-342900" algn="r" rtl="1">
              <a:buFont typeface="Arial" panose="020B0604020202020204" pitchFamily="34" charset="0"/>
              <a:buChar char="•"/>
            </a:pPr>
            <a:r>
              <a:rPr lang="fa-IR" dirty="0" smtClean="0"/>
              <a:t>خوشه بندی گراف با الگوریتم </a:t>
            </a:r>
            <a:r>
              <a:rPr lang="en-US" dirty="0" smtClean="0"/>
              <a:t>Louvain</a:t>
            </a:r>
          </a:p>
          <a:p>
            <a:pPr marL="342900" indent="-342900" algn="r" rtl="1">
              <a:buFont typeface="Arial" panose="020B0604020202020204" pitchFamily="34" charset="0"/>
              <a:buChar char="•"/>
            </a:pPr>
            <a:r>
              <a:rPr lang="fa-IR" dirty="0" smtClean="0"/>
              <a:t>مقایسه معیار های مرکزیت در مسئله </a:t>
            </a:r>
            <a:r>
              <a:rPr lang="en-US" dirty="0" smtClean="0"/>
              <a:t>Influence Maximization</a:t>
            </a:r>
          </a:p>
          <a:p>
            <a:pPr marL="342900" indent="-342900" algn="r" rtl="1">
              <a:buFont typeface="Arial" panose="020B0604020202020204" pitchFamily="34" charset="0"/>
              <a:buChar char="•"/>
            </a:pPr>
            <a:r>
              <a:rPr lang="fa-IR" dirty="0" smtClean="0"/>
              <a:t>مقایسه دو الگوریتم </a:t>
            </a:r>
            <a:r>
              <a:rPr lang="en-US" dirty="0" err="1" smtClean="0"/>
              <a:t>celf</a:t>
            </a:r>
            <a:r>
              <a:rPr lang="fa-IR" dirty="0" smtClean="0"/>
              <a:t> و </a:t>
            </a:r>
            <a:r>
              <a:rPr lang="en-US" dirty="0" smtClean="0"/>
              <a:t>greedy</a:t>
            </a:r>
            <a:r>
              <a:rPr lang="fa-IR" dirty="0" smtClean="0"/>
              <a:t> در مسئله </a:t>
            </a:r>
            <a:r>
              <a:rPr lang="en-US" dirty="0" smtClean="0"/>
              <a:t>Influence Maximization</a:t>
            </a:r>
          </a:p>
          <a:p>
            <a:pPr marL="342900" indent="-342900" algn="r" rtl="1">
              <a:buFont typeface="Arial" panose="020B0604020202020204" pitchFamily="34" charset="0"/>
              <a:buChar char="•"/>
            </a:pPr>
            <a:r>
              <a:rPr lang="fa-IR" dirty="0" smtClean="0"/>
              <a:t>نمایش گراف تگ ها </a:t>
            </a:r>
          </a:p>
          <a:p>
            <a:pPr marL="342900" indent="-342900" algn="r" rtl="1">
              <a:buFont typeface="Arial" panose="020B0604020202020204" pitchFamily="34" charset="0"/>
              <a:buChar char="•"/>
            </a:pPr>
            <a:r>
              <a:rPr lang="fa-IR" dirty="0" smtClean="0"/>
              <a:t>کلمات پر تکرار در کنار تگ ها و دسته بندی احساسی توییت ها برای هر تگ با استفاده از هوش مصنوعی</a:t>
            </a:r>
          </a:p>
          <a:p>
            <a:pPr marL="342900" indent="-342900" algn="r" rtl="1">
              <a:buFont typeface="Arial" panose="020B0604020202020204" pitchFamily="34" charset="0"/>
              <a:buChar char="•"/>
            </a:pPr>
            <a:r>
              <a:rPr lang="fa-IR" dirty="0" smtClean="0"/>
              <a:t>پیشبینی پیوند های جدید با استفاده از هوش مصنوعی</a:t>
            </a:r>
          </a:p>
          <a:p>
            <a:pPr marL="342900" indent="-342900" algn="r" rtl="1">
              <a:buFont typeface="Arial" panose="020B0604020202020204" pitchFamily="34" charset="0"/>
              <a:buChar char="•"/>
            </a:pPr>
            <a:endParaRPr lang="fa-IR" dirty="0" smtClean="0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3445164" cy="74814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a-IR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15/26</a:t>
            </a:r>
            <a:endParaRPr lang="en-US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15204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09309" y="452581"/>
            <a:ext cx="6243781" cy="1052945"/>
          </a:xfrm>
        </p:spPr>
        <p:txBody>
          <a:bodyPr/>
          <a:lstStyle/>
          <a:p>
            <a:pPr algn="r" rtl="1"/>
            <a:r>
              <a:rPr lang="fa-IR" dirty="0" smtClean="0"/>
              <a:t>گراف 29 هزار کاربر اینستاگرام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6183" y="1354550"/>
            <a:ext cx="5144656" cy="4704214"/>
          </a:xfr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67711"/>
            <a:ext cx="3431822" cy="19304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0"/>
            <a:ext cx="3445164" cy="74814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a-IR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16/26</a:t>
            </a:r>
            <a:endParaRPr lang="en-US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89689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09309" y="452581"/>
            <a:ext cx="6243781" cy="1052945"/>
          </a:xfrm>
        </p:spPr>
        <p:txBody>
          <a:bodyPr/>
          <a:lstStyle/>
          <a:p>
            <a:pPr algn="r" rtl="1"/>
            <a:r>
              <a:rPr lang="fa-IR" dirty="0" smtClean="0"/>
              <a:t>گراف 22 هزار کاربر توییتر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9309" y="1389726"/>
            <a:ext cx="5257006" cy="4696749"/>
          </a:xfr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95418"/>
            <a:ext cx="3454400" cy="19431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0"/>
            <a:ext cx="3445164" cy="74814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a-IR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17/26</a:t>
            </a:r>
            <a:endParaRPr lang="en-US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31273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09309" y="452581"/>
            <a:ext cx="6243781" cy="1052945"/>
          </a:xfrm>
        </p:spPr>
        <p:txBody>
          <a:bodyPr/>
          <a:lstStyle/>
          <a:p>
            <a:pPr algn="r" rtl="1"/>
            <a:r>
              <a:rPr lang="fa-IR" dirty="0" smtClean="0"/>
              <a:t>خوشه بندی گراف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9309" y="1322581"/>
            <a:ext cx="5140074" cy="4662294"/>
          </a:xfrm>
        </p:spPr>
      </p:pic>
      <p:sp>
        <p:nvSpPr>
          <p:cNvPr id="6" name="Rectangle 5"/>
          <p:cNvSpPr/>
          <p:nvPr/>
        </p:nvSpPr>
        <p:spPr>
          <a:xfrm>
            <a:off x="0" y="0"/>
            <a:ext cx="3445164" cy="74814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a-IR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18/26</a:t>
            </a:r>
            <a:endParaRPr lang="en-US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51950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738910"/>
            <a:ext cx="7315200" cy="1071418"/>
          </a:xfrm>
        </p:spPr>
        <p:txBody>
          <a:bodyPr>
            <a:noAutofit/>
          </a:bodyPr>
          <a:lstStyle/>
          <a:p>
            <a:pPr algn="r" rtl="1"/>
            <a:r>
              <a:rPr lang="fa-IR" sz="4000" dirty="0" smtClean="0"/>
              <a:t>روش های کاوش فضای مجازی</a:t>
            </a:r>
            <a:endParaRPr lang="en-US" sz="40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1921164"/>
            <a:ext cx="7315200" cy="3665820"/>
          </a:xfrm>
        </p:spPr>
        <p:txBody>
          <a:bodyPr/>
          <a:lstStyle/>
          <a:p>
            <a:pPr marL="342900" indent="-342900" algn="r" rtl="1">
              <a:buFont typeface="Arial" panose="020B0604020202020204" pitchFamily="34" charset="0"/>
              <a:buChar char="•"/>
            </a:pPr>
            <a:r>
              <a:rPr lang="fa-IR" dirty="0" smtClean="0"/>
              <a:t>استفاده از </a:t>
            </a:r>
            <a:r>
              <a:rPr lang="en-US" dirty="0"/>
              <a:t> </a:t>
            </a:r>
            <a:r>
              <a:rPr lang="en-US" dirty="0" smtClean="0"/>
              <a:t>API</a:t>
            </a:r>
            <a:r>
              <a:rPr lang="fa-IR" dirty="0" smtClean="0"/>
              <a:t> توییتر از آدرس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developer.twitter.com/en/apply/user</a:t>
            </a:r>
            <a:endParaRPr lang="en-US" dirty="0" smtClean="0"/>
          </a:p>
          <a:p>
            <a:pPr marL="342900" indent="-342900" algn="r" rtl="1">
              <a:buFont typeface="Arial" panose="020B0604020202020204" pitchFamily="34" charset="0"/>
              <a:buChar char="•"/>
            </a:pPr>
            <a:endParaRPr lang="fa-IR" dirty="0" smtClean="0"/>
          </a:p>
          <a:p>
            <a:pPr marL="342900" indent="-342900" algn="r" rtl="1">
              <a:buFont typeface="Arial" panose="020B0604020202020204" pitchFamily="34" charset="0"/>
              <a:buChar char="•"/>
            </a:pPr>
            <a:r>
              <a:rPr lang="fa-IR" dirty="0" smtClean="0"/>
              <a:t>استفاده از نرم افزار های تجاری کاوش و تحلیل فضای مجازی مانند </a:t>
            </a:r>
            <a:r>
              <a:rPr lang="en-US" dirty="0" err="1" smtClean="0"/>
              <a:t>NodeXL</a:t>
            </a:r>
            <a:endParaRPr lang="en-US" dirty="0" smtClean="0"/>
          </a:p>
          <a:p>
            <a:pPr marL="342900" indent="-342900" algn="r" rtl="1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342900" indent="-342900" algn="r" rtl="1">
              <a:buFont typeface="Arial" panose="020B0604020202020204" pitchFamily="34" charset="0"/>
              <a:buChar char="•"/>
            </a:pPr>
            <a:r>
              <a:rPr lang="fa-IR" dirty="0" smtClean="0"/>
              <a:t>کاوش با استفاده از مرورگر شخصی و کتابخانه های وب گردی مانند </a:t>
            </a:r>
            <a:r>
              <a:rPr lang="en-US" dirty="0" smtClean="0"/>
              <a:t>selenium</a:t>
            </a:r>
            <a:endParaRPr lang="fa-IR" dirty="0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3445164" cy="74814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a-IR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1/26</a:t>
            </a:r>
            <a:endParaRPr lang="en-US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80720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9269" y="452581"/>
            <a:ext cx="7583822" cy="1634837"/>
          </a:xfrm>
        </p:spPr>
        <p:txBody>
          <a:bodyPr>
            <a:normAutofit/>
          </a:bodyPr>
          <a:lstStyle/>
          <a:p>
            <a:pPr algn="r" rtl="1"/>
            <a:r>
              <a:rPr lang="fa-IR" sz="3200" dirty="0" smtClean="0"/>
              <a:t>مقایسه 3 معیار مرکزیت</a:t>
            </a:r>
            <a:r>
              <a:rPr lang="fa-IR" sz="3200" dirty="0"/>
              <a:t> </a:t>
            </a:r>
            <a:r>
              <a:rPr lang="fa-IR" sz="3200" dirty="0" smtClean="0"/>
              <a:t>بر روی گراف توییتر</a:t>
            </a:r>
            <a:endParaRPr lang="en-US" sz="32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5833" y="1819562"/>
            <a:ext cx="5930694" cy="4075197"/>
          </a:xfrm>
        </p:spPr>
      </p:pic>
      <p:sp>
        <p:nvSpPr>
          <p:cNvPr id="6" name="Rectangle 5"/>
          <p:cNvSpPr/>
          <p:nvPr/>
        </p:nvSpPr>
        <p:spPr>
          <a:xfrm>
            <a:off x="0" y="0"/>
            <a:ext cx="3445164" cy="74814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a-IR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19/26</a:t>
            </a:r>
            <a:endParaRPr lang="en-US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49291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73964" y="726673"/>
            <a:ext cx="6271490" cy="1055945"/>
          </a:xfrm>
        </p:spPr>
        <p:txBody>
          <a:bodyPr>
            <a:normAutofit/>
          </a:bodyPr>
          <a:lstStyle/>
          <a:p>
            <a:pPr algn="r" rtl="1"/>
            <a:r>
              <a:rPr lang="fa-IR" sz="3200" dirty="0" smtClean="0"/>
              <a:t> مقایسه دو الگوریتم</a:t>
            </a:r>
            <a:r>
              <a:rPr lang="en-US" sz="3200" dirty="0" smtClean="0"/>
              <a:t> greedy </a:t>
            </a:r>
            <a:r>
              <a:rPr lang="fa-IR" sz="3200" dirty="0" smtClean="0"/>
              <a:t> و </a:t>
            </a:r>
            <a:r>
              <a:rPr lang="en-US" sz="3200" dirty="0" err="1" smtClean="0"/>
              <a:t>celf</a:t>
            </a:r>
            <a:endParaRPr lang="en-US" sz="32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4655" y="2185796"/>
            <a:ext cx="4100947" cy="2438398"/>
          </a:xfrm>
        </p:spPr>
      </p:pic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1484" y="2185796"/>
            <a:ext cx="4050043" cy="2438398"/>
          </a:xfrm>
        </p:spPr>
      </p:pic>
      <p:sp>
        <p:nvSpPr>
          <p:cNvPr id="8" name="Rectangle 7"/>
          <p:cNvSpPr/>
          <p:nvPr/>
        </p:nvSpPr>
        <p:spPr>
          <a:xfrm>
            <a:off x="0" y="0"/>
            <a:ext cx="3445164" cy="74814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a-IR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20/26</a:t>
            </a:r>
            <a:endParaRPr lang="en-US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28085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9269" y="452582"/>
            <a:ext cx="7583822" cy="692728"/>
          </a:xfrm>
        </p:spPr>
        <p:txBody>
          <a:bodyPr>
            <a:normAutofit/>
          </a:bodyPr>
          <a:lstStyle/>
          <a:p>
            <a:pPr algn="r" rtl="1"/>
            <a:r>
              <a:rPr lang="fa-IR" sz="3200" dirty="0" smtClean="0"/>
              <a:t>گراف تگ ها در توییتر</a:t>
            </a:r>
            <a:endParaRPr lang="en-US" sz="32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7672" y="1145310"/>
            <a:ext cx="7517633" cy="4898071"/>
          </a:xfr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56565"/>
            <a:ext cx="3389745" cy="190673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0"/>
            <a:ext cx="3445164" cy="74814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a-IR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21/26</a:t>
            </a:r>
            <a:endParaRPr lang="en-US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4143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0033" y="563418"/>
            <a:ext cx="7583822" cy="1357745"/>
          </a:xfrm>
        </p:spPr>
        <p:txBody>
          <a:bodyPr>
            <a:normAutofit/>
          </a:bodyPr>
          <a:lstStyle/>
          <a:p>
            <a:pPr algn="r" rtl="1"/>
            <a:r>
              <a:rPr lang="fa-IR" sz="3200" dirty="0"/>
              <a:t>کلمات پر تکرار در کنار تگ </a:t>
            </a:r>
            <a:r>
              <a:rPr lang="fa-IR" sz="3200" dirty="0" smtClean="0"/>
              <a:t>ها</a:t>
            </a:r>
            <a:endParaRPr lang="fa-IR" sz="32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0033" y="1588509"/>
            <a:ext cx="7762780" cy="4366564"/>
          </a:xfrm>
        </p:spPr>
      </p:pic>
      <p:sp>
        <p:nvSpPr>
          <p:cNvPr id="7" name="Rectangle 6"/>
          <p:cNvSpPr/>
          <p:nvPr/>
        </p:nvSpPr>
        <p:spPr>
          <a:xfrm>
            <a:off x="0" y="0"/>
            <a:ext cx="3445164" cy="74814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a-IR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22/26</a:t>
            </a:r>
            <a:endParaRPr lang="en-US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62915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9269" y="452581"/>
            <a:ext cx="7583822" cy="1034473"/>
          </a:xfrm>
        </p:spPr>
        <p:txBody>
          <a:bodyPr>
            <a:normAutofit/>
          </a:bodyPr>
          <a:lstStyle/>
          <a:p>
            <a:pPr marL="342900" indent="-342900" algn="r" rtl="1">
              <a:buFont typeface="Arial" panose="020B0604020202020204" pitchFamily="34" charset="0"/>
              <a:buChar char="•"/>
            </a:pPr>
            <a:r>
              <a:rPr lang="fa-IR" sz="3200" dirty="0"/>
              <a:t>دسته بندی احساسی توییت ها برای هر تگ با استفاده از هوش مصنوعی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9967" y="1606983"/>
            <a:ext cx="7693124" cy="4327382"/>
          </a:xfrm>
        </p:spPr>
      </p:pic>
      <p:sp>
        <p:nvSpPr>
          <p:cNvPr id="7" name="Rectangle 6"/>
          <p:cNvSpPr/>
          <p:nvPr/>
        </p:nvSpPr>
        <p:spPr>
          <a:xfrm>
            <a:off x="0" y="0"/>
            <a:ext cx="3445164" cy="74814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a-IR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23/26</a:t>
            </a:r>
            <a:endParaRPr lang="en-US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08655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9269" y="452581"/>
            <a:ext cx="7583822" cy="1034473"/>
          </a:xfrm>
        </p:spPr>
        <p:txBody>
          <a:bodyPr>
            <a:normAutofit/>
          </a:bodyPr>
          <a:lstStyle/>
          <a:p>
            <a:pPr marL="342900" indent="-342900" algn="r" rtl="1">
              <a:buFont typeface="Arial" panose="020B0604020202020204" pitchFamily="34" charset="0"/>
              <a:buChar char="•"/>
            </a:pPr>
            <a:r>
              <a:rPr lang="fa-IR" sz="3200" dirty="0" smtClean="0"/>
              <a:t>پیشبینی پیوند ها جدید با هوش مصنوعی</a:t>
            </a:r>
            <a:endParaRPr lang="fa-IR" sz="3200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9269" y="1625456"/>
            <a:ext cx="7504288" cy="4221162"/>
          </a:xfrm>
        </p:spPr>
      </p:pic>
      <p:sp>
        <p:nvSpPr>
          <p:cNvPr id="8" name="Rectangle 7"/>
          <p:cNvSpPr/>
          <p:nvPr/>
        </p:nvSpPr>
        <p:spPr>
          <a:xfrm>
            <a:off x="0" y="0"/>
            <a:ext cx="3445164" cy="74814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a-IR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24/26</a:t>
            </a:r>
            <a:endParaRPr lang="en-US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58011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3445164" y="-1"/>
            <a:ext cx="7756236" cy="6576291"/>
          </a:xfrm>
        </p:spPr>
        <p:txBody>
          <a:bodyPr/>
          <a:lstStyle/>
          <a:p>
            <a:r>
              <a:rPr lang="en-US" dirty="0"/>
              <a:t>References </a:t>
            </a:r>
            <a:endParaRPr lang="fa-IR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 </a:t>
            </a:r>
            <a:r>
              <a:rPr lang="en-US" sz="2000" dirty="0">
                <a:hlinkClick r:id="rId2"/>
              </a:rPr>
              <a:t>https://d3js.org</a:t>
            </a:r>
            <a:r>
              <a:rPr lang="en-US" sz="2000" dirty="0" smtClean="0">
                <a:hlinkClick r:id="rId2"/>
              </a:rPr>
              <a:t>/</a:t>
            </a:r>
            <a:r>
              <a:rPr lang="en-US" sz="2000" dirty="0" smtClean="0"/>
              <a:t>.</a:t>
            </a:r>
            <a:endParaRPr lang="fa-IR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 </a:t>
            </a:r>
            <a:r>
              <a:rPr lang="en-US" sz="2000" dirty="0">
                <a:hlinkClick r:id="rId3"/>
              </a:rPr>
              <a:t>https://pypi.org/project/hazm</a:t>
            </a:r>
            <a:r>
              <a:rPr lang="en-US" sz="2000" dirty="0" smtClean="0">
                <a:hlinkClick r:id="rId3"/>
              </a:rPr>
              <a:t>/</a:t>
            </a:r>
            <a:r>
              <a:rPr lang="en-US" sz="2000" dirty="0" smtClean="0"/>
              <a:t>.</a:t>
            </a:r>
            <a:endParaRPr lang="fa-IR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 </a:t>
            </a:r>
            <a:r>
              <a:rPr lang="en-US" sz="2000" dirty="0" smtClean="0">
                <a:hlinkClick r:id="rId4"/>
              </a:rPr>
              <a:t>https</a:t>
            </a:r>
            <a:r>
              <a:rPr lang="en-US" sz="2000" dirty="0">
                <a:hlinkClick r:id="rId4"/>
              </a:rPr>
              <a:t>://pypi.org/project/imgbeddings</a:t>
            </a:r>
            <a:r>
              <a:rPr lang="en-US" sz="2000" dirty="0" smtClean="0">
                <a:hlinkClick r:id="rId4"/>
              </a:rPr>
              <a:t>/</a:t>
            </a:r>
            <a:r>
              <a:rPr lang="en-US" sz="2000" dirty="0" smtClean="0"/>
              <a:t>.</a:t>
            </a:r>
            <a:endParaRPr lang="fa-IR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 </a:t>
            </a:r>
            <a:r>
              <a:rPr lang="en-US" sz="2000" dirty="0" smtClean="0">
                <a:hlinkClick r:id="rId5"/>
              </a:rPr>
              <a:t>https</a:t>
            </a:r>
            <a:r>
              <a:rPr lang="en-US" sz="2000" dirty="0">
                <a:hlinkClick r:id="rId5"/>
              </a:rPr>
              <a:t>://pypi.org/project/langdetect</a:t>
            </a:r>
            <a:r>
              <a:rPr lang="en-US" sz="2000" dirty="0" smtClean="0">
                <a:hlinkClick r:id="rId5"/>
              </a:rPr>
              <a:t>/</a:t>
            </a:r>
            <a:r>
              <a:rPr lang="en-US" sz="2000" dirty="0" smtClean="0"/>
              <a:t>.</a:t>
            </a:r>
            <a:endParaRPr lang="fa-IR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 </a:t>
            </a:r>
            <a:r>
              <a:rPr lang="en-US" sz="2000" dirty="0" smtClean="0">
                <a:hlinkClick r:id="rId6"/>
              </a:rPr>
              <a:t>https</a:t>
            </a:r>
            <a:r>
              <a:rPr lang="en-US" sz="2000" dirty="0">
                <a:hlinkClick r:id="rId6"/>
              </a:rPr>
              <a:t>://pypi.org/project/selenium</a:t>
            </a:r>
            <a:r>
              <a:rPr lang="en-US" sz="2000" dirty="0" smtClean="0">
                <a:hlinkClick r:id="rId6"/>
              </a:rPr>
              <a:t>/</a:t>
            </a:r>
            <a:r>
              <a:rPr lang="en-US" sz="2000" dirty="0" smtClean="0"/>
              <a:t>.</a:t>
            </a:r>
            <a:endParaRPr lang="fa-IR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 https</a:t>
            </a:r>
            <a:r>
              <a:rPr lang="en-US" sz="2000" dirty="0"/>
              <a:t>://pypi.org/project/sent2vec/. </a:t>
            </a:r>
            <a:endParaRPr lang="fa-IR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Lars </a:t>
            </a:r>
            <a:r>
              <a:rPr lang="en-US" sz="2000" dirty="0" err="1"/>
              <a:t>Backstrom</a:t>
            </a:r>
            <a:r>
              <a:rPr lang="en-US" sz="2000" dirty="0"/>
              <a:t>, Paolo </a:t>
            </a:r>
            <a:r>
              <a:rPr lang="en-US" sz="2000" dirty="0" err="1"/>
              <a:t>Boldi</a:t>
            </a:r>
            <a:r>
              <a:rPr lang="en-US" sz="2000" dirty="0"/>
              <a:t>, Marco Rosa, Johan </a:t>
            </a:r>
            <a:r>
              <a:rPr lang="en-US" sz="2000" dirty="0" err="1"/>
              <a:t>Ugander</a:t>
            </a:r>
            <a:r>
              <a:rPr lang="en-US" sz="2000" dirty="0"/>
              <a:t>, and Sebastiano </a:t>
            </a:r>
            <a:r>
              <a:rPr lang="en-US" sz="2000" dirty="0" err="1"/>
              <a:t>Vigna</a:t>
            </a:r>
            <a:r>
              <a:rPr lang="en-US" sz="2000" dirty="0"/>
              <a:t>. Four degrees of separation. In Proceedings of the 4th Annual ACM Web Science Conference, pages 33–42, 2012</a:t>
            </a:r>
            <a:r>
              <a:rPr lang="en-US" sz="2000" dirty="0" smtClean="0"/>
              <a:t>.</a:t>
            </a:r>
            <a:endParaRPr lang="fa-IR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Sergey </a:t>
            </a:r>
            <a:r>
              <a:rPr lang="en-US" sz="2000" dirty="0" err="1"/>
              <a:t>Edunov</a:t>
            </a:r>
            <a:r>
              <a:rPr lang="en-US" sz="2000" dirty="0"/>
              <a:t>, Carlos </a:t>
            </a:r>
            <a:r>
              <a:rPr lang="en-US" sz="2000" dirty="0" err="1"/>
              <a:t>Diuk</a:t>
            </a:r>
            <a:r>
              <a:rPr lang="en-US" sz="2000" dirty="0"/>
              <a:t>, Ismail </a:t>
            </a:r>
            <a:r>
              <a:rPr lang="en-US" sz="2000" dirty="0" err="1"/>
              <a:t>Onur</a:t>
            </a:r>
            <a:r>
              <a:rPr lang="en-US" sz="2000" dirty="0"/>
              <a:t> </a:t>
            </a:r>
            <a:r>
              <a:rPr lang="en-US" sz="2000" dirty="0" err="1"/>
              <a:t>Filiz</a:t>
            </a:r>
            <a:r>
              <a:rPr lang="en-US" sz="2000" dirty="0"/>
              <a:t>, </a:t>
            </a:r>
            <a:r>
              <a:rPr lang="en-US" sz="2000" dirty="0" err="1"/>
              <a:t>Smriti</a:t>
            </a:r>
            <a:r>
              <a:rPr lang="en-US" sz="2000" dirty="0"/>
              <a:t> </a:t>
            </a:r>
            <a:r>
              <a:rPr lang="en-US" sz="2000" dirty="0" err="1"/>
              <a:t>Bhagat</a:t>
            </a:r>
            <a:r>
              <a:rPr lang="en-US" sz="2000" dirty="0"/>
              <a:t>, and Moira Burke. Three and a half degrees of separation. Research at Facebook, 694, 2016</a:t>
            </a:r>
            <a:r>
              <a:rPr lang="en-US" sz="2000" dirty="0" smtClean="0"/>
              <a:t>.</a:t>
            </a:r>
            <a:endParaRPr lang="fa-IR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[9] Dmitri Goldenberg. Social network analysis: From graph theory to applications with python. </a:t>
            </a:r>
            <a:r>
              <a:rPr lang="en-US" sz="2000" dirty="0" err="1"/>
              <a:t>arXiv</a:t>
            </a:r>
            <a:r>
              <a:rPr lang="en-US" sz="2000" dirty="0"/>
              <a:t> preprint arXiv:2102.10014, 2021.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3445164" cy="74814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a-IR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25/26</a:t>
            </a:r>
            <a:endParaRPr lang="en-US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52596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3445164" y="-1"/>
            <a:ext cx="7756236" cy="6576291"/>
          </a:xfrm>
        </p:spPr>
        <p:txBody>
          <a:bodyPr>
            <a:normAutofit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 smtClean="0"/>
              <a:t>Petros</a:t>
            </a:r>
            <a:r>
              <a:rPr lang="en-US" sz="2000" dirty="0" smtClean="0"/>
              <a:t> </a:t>
            </a:r>
            <a:r>
              <a:rPr lang="en-US" sz="2000" dirty="0" err="1"/>
              <a:t>Iosifidis</a:t>
            </a:r>
            <a:r>
              <a:rPr lang="en-US" sz="2000" dirty="0"/>
              <a:t>, Mark Wheeler, </a:t>
            </a:r>
            <a:r>
              <a:rPr lang="en-US" sz="2000" dirty="0" err="1"/>
              <a:t>Petros</a:t>
            </a:r>
            <a:r>
              <a:rPr lang="en-US" sz="2000" dirty="0"/>
              <a:t> </a:t>
            </a:r>
            <a:r>
              <a:rPr lang="en-US" sz="2000" dirty="0" err="1"/>
              <a:t>Iosifidis</a:t>
            </a:r>
            <a:r>
              <a:rPr lang="en-US" sz="2000" dirty="0"/>
              <a:t>, and Mark Wheeler. The political </a:t>
            </a:r>
            <a:r>
              <a:rPr lang="en-US" sz="2000" dirty="0" err="1"/>
              <a:t>economy</a:t>
            </a:r>
            <a:r>
              <a:rPr lang="en-US" sz="2000" dirty="0"/>
              <a:t> of social media. Public Spheres and Mediated Social Networks in the Western Context and Beyond, pages 39–64, 2016</a:t>
            </a:r>
            <a:r>
              <a:rPr lang="en-US" sz="2000" dirty="0" smtClean="0"/>
              <a:t>.</a:t>
            </a:r>
            <a:endParaRPr lang="fa-IR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David </a:t>
            </a:r>
            <a:r>
              <a:rPr lang="en-US" sz="2000" dirty="0" err="1"/>
              <a:t>Kempe</a:t>
            </a:r>
            <a:r>
              <a:rPr lang="en-US" sz="2000" dirty="0"/>
              <a:t>, Jon Kleinberg, and </a:t>
            </a:r>
            <a:r>
              <a:rPr lang="en-US" sz="2000" dirty="0" err="1"/>
              <a:t>Éva</a:t>
            </a:r>
            <a:r>
              <a:rPr lang="en-US" sz="2000" dirty="0"/>
              <a:t> </a:t>
            </a:r>
            <a:r>
              <a:rPr lang="en-US" sz="2000" dirty="0" err="1"/>
              <a:t>Tardos</a:t>
            </a:r>
            <a:r>
              <a:rPr lang="en-US" sz="2000" dirty="0"/>
              <a:t>. Maximizing the spread of influence through a social network. In Proceedings of the ninth ACM SIGKDD international </a:t>
            </a:r>
            <a:r>
              <a:rPr lang="en-US" sz="2000" dirty="0" err="1"/>
              <a:t>conference</a:t>
            </a:r>
            <a:r>
              <a:rPr lang="en-US" sz="2000" dirty="0"/>
              <a:t> on Knowledge discovery and data mining, pages 137–146, 2003. </a:t>
            </a:r>
            <a:endParaRPr lang="fa-IR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 </a:t>
            </a:r>
            <a:r>
              <a:rPr lang="en-US" sz="2000" dirty="0" err="1"/>
              <a:t>Youngho</a:t>
            </a:r>
            <a:r>
              <a:rPr lang="en-US" sz="2000" dirty="0"/>
              <a:t> Lee, </a:t>
            </a:r>
            <a:r>
              <a:rPr lang="en-US" sz="2000" dirty="0" err="1"/>
              <a:t>Yubin</a:t>
            </a:r>
            <a:r>
              <a:rPr lang="en-US" sz="2000" dirty="0"/>
              <a:t> Lee, </a:t>
            </a:r>
            <a:r>
              <a:rPr lang="en-US" sz="2000" dirty="0" err="1"/>
              <a:t>Jeong</a:t>
            </a:r>
            <a:r>
              <a:rPr lang="en-US" sz="2000" dirty="0"/>
              <a:t> </a:t>
            </a:r>
            <a:r>
              <a:rPr lang="en-US" sz="2000" dirty="0" err="1"/>
              <a:t>Seong</a:t>
            </a:r>
            <a:r>
              <a:rPr lang="en-US" sz="2000" dirty="0"/>
              <a:t>, Ana </a:t>
            </a:r>
            <a:r>
              <a:rPr lang="en-US" sz="2000" dirty="0" err="1"/>
              <a:t>Stanescu</a:t>
            </a:r>
            <a:r>
              <a:rPr lang="en-US" sz="2000" dirty="0"/>
              <a:t>, and </a:t>
            </a:r>
            <a:r>
              <a:rPr lang="en-US" sz="2000" dirty="0" err="1"/>
              <a:t>Chul</a:t>
            </a:r>
            <a:r>
              <a:rPr lang="en-US" sz="2000" dirty="0"/>
              <a:t> Sue Hwang. A </a:t>
            </a:r>
            <a:r>
              <a:rPr lang="en-US" sz="2000" dirty="0" err="1"/>
              <a:t>comparison</a:t>
            </a:r>
            <a:r>
              <a:rPr lang="en-US" sz="2000" dirty="0"/>
              <a:t> of network clustering algorithms in keyword network analysis: A case study with geography conference presentations. International Journal of Geospatial and </a:t>
            </a:r>
            <a:r>
              <a:rPr lang="en-US" sz="2000" dirty="0" err="1"/>
              <a:t>Environmental</a:t>
            </a:r>
            <a:r>
              <a:rPr lang="en-US" sz="2000" dirty="0"/>
              <a:t> Research, 7(3):1, 2020</a:t>
            </a:r>
            <a:r>
              <a:rPr lang="en-US" sz="2000" dirty="0" smtClean="0"/>
              <a:t>.</a:t>
            </a:r>
            <a:endParaRPr lang="fa-IR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Jure </a:t>
            </a:r>
            <a:r>
              <a:rPr lang="en-US" sz="2000" dirty="0" err="1"/>
              <a:t>Leskovec</a:t>
            </a:r>
            <a:r>
              <a:rPr lang="en-US" sz="2000" dirty="0"/>
              <a:t> and Eric Horvitz. Planetary-scale views on a large instant-messaging network. In Proceedings of the 17th international conference on World Wide Web, pages 915–924, 2008. </a:t>
            </a:r>
            <a:endParaRPr lang="fa-IR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Jure </a:t>
            </a:r>
            <a:r>
              <a:rPr lang="en-US" sz="2000" dirty="0" err="1"/>
              <a:t>Leskovec</a:t>
            </a:r>
            <a:r>
              <a:rPr lang="en-US" sz="2000" dirty="0"/>
              <a:t>, Andreas Krause, Carlos </a:t>
            </a:r>
            <a:r>
              <a:rPr lang="en-US" sz="2000" dirty="0" err="1"/>
              <a:t>Guestrin</a:t>
            </a:r>
            <a:r>
              <a:rPr lang="en-US" sz="2000" dirty="0"/>
              <a:t>, Christos </a:t>
            </a:r>
            <a:r>
              <a:rPr lang="en-US" sz="2000" dirty="0" err="1"/>
              <a:t>Faloutsos</a:t>
            </a:r>
            <a:r>
              <a:rPr lang="en-US" sz="2000" dirty="0"/>
              <a:t>, Jeanne </a:t>
            </a:r>
            <a:r>
              <a:rPr lang="en-US" sz="2000" dirty="0" err="1"/>
              <a:t>VanBriesen</a:t>
            </a:r>
            <a:r>
              <a:rPr lang="en-US" sz="2000" dirty="0"/>
              <a:t>, and Natalie Glance. Cost-effective outbreak detection in networks. In </a:t>
            </a:r>
            <a:r>
              <a:rPr lang="en-US" sz="2000" dirty="0" err="1"/>
              <a:t>Proceedings</a:t>
            </a:r>
            <a:r>
              <a:rPr lang="en-US" sz="2000" dirty="0"/>
              <a:t> of the 13th ACM SIGKDD international conference on Knowledge discovery and data mining, pages 420–429, 2007.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3445164" cy="74814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a-IR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26/26</a:t>
            </a:r>
            <a:endParaRPr lang="en-US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65986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738910"/>
            <a:ext cx="7315200" cy="1071418"/>
          </a:xfrm>
        </p:spPr>
        <p:txBody>
          <a:bodyPr>
            <a:noAutofit/>
          </a:bodyPr>
          <a:lstStyle/>
          <a:p>
            <a:pPr algn="r" rtl="1"/>
            <a:r>
              <a:rPr lang="fa-IR" sz="4000" dirty="0" smtClean="0"/>
              <a:t>کاربرد های تحلیل فضای مجازی</a:t>
            </a:r>
            <a:endParaRPr lang="en-US" sz="40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1921163"/>
            <a:ext cx="7315200" cy="3897745"/>
          </a:xfrm>
        </p:spPr>
        <p:txBody>
          <a:bodyPr/>
          <a:lstStyle/>
          <a:p>
            <a:pPr marL="342900" indent="-342900" algn="r" rtl="1">
              <a:buFont typeface="Arial" panose="020B0604020202020204" pitchFamily="34" charset="0"/>
              <a:buChar char="•"/>
            </a:pPr>
            <a:r>
              <a:rPr lang="fa-IR" dirty="0" smtClean="0"/>
              <a:t>اقتصادی</a:t>
            </a:r>
            <a:endParaRPr lang="en-US" dirty="0" smtClean="0"/>
          </a:p>
          <a:p>
            <a:pPr marL="457200" indent="-457200" algn="r" rtl="1">
              <a:buFont typeface="+mj-lt"/>
              <a:buAutoNum type="arabicPeriod"/>
            </a:pPr>
            <a:r>
              <a:rPr lang="en-US" dirty="0" smtClean="0"/>
              <a:t>Market Research</a:t>
            </a:r>
          </a:p>
          <a:p>
            <a:pPr marL="457200" indent="-457200" algn="r" rtl="1">
              <a:buFont typeface="+mj-lt"/>
              <a:buAutoNum type="arabicPeriod"/>
            </a:pPr>
            <a:r>
              <a:rPr lang="en-US" dirty="0" smtClean="0"/>
              <a:t>Customer Service</a:t>
            </a:r>
          </a:p>
          <a:p>
            <a:pPr marL="457200" indent="-457200" algn="r" rtl="1">
              <a:buFont typeface="+mj-lt"/>
              <a:buAutoNum type="arabicPeriod"/>
            </a:pPr>
            <a:r>
              <a:rPr lang="en-US" dirty="0" smtClean="0"/>
              <a:t>Competitive Intelligence</a:t>
            </a:r>
            <a:endParaRPr lang="fa-IR" dirty="0" smtClean="0"/>
          </a:p>
          <a:p>
            <a:pPr marL="342900" indent="-342900" algn="r" rtl="1">
              <a:buFont typeface="Arial" panose="020B0604020202020204" pitchFamily="34" charset="0"/>
              <a:buChar char="•"/>
            </a:pPr>
            <a:r>
              <a:rPr lang="fa-IR" dirty="0" smtClean="0"/>
              <a:t>سیاسی</a:t>
            </a:r>
          </a:p>
          <a:p>
            <a:pPr marL="457200" indent="-457200" algn="r" rtl="1">
              <a:buFont typeface="+mj-lt"/>
              <a:buAutoNum type="arabicPeriod"/>
            </a:pPr>
            <a:r>
              <a:rPr lang="en-US" dirty="0" smtClean="0"/>
              <a:t>Political Communication</a:t>
            </a:r>
          </a:p>
          <a:p>
            <a:pPr marL="457200" indent="-457200" algn="r" rtl="1">
              <a:buFont typeface="+mj-lt"/>
              <a:buAutoNum type="arabicPeriod"/>
            </a:pPr>
            <a:r>
              <a:rPr lang="en-US" dirty="0" smtClean="0"/>
              <a:t>Election Forecasting</a:t>
            </a:r>
          </a:p>
          <a:p>
            <a:pPr marL="457200" indent="-457200" algn="r" rtl="1">
              <a:buFont typeface="+mj-lt"/>
              <a:buAutoNum type="arabicPeriod"/>
            </a:pPr>
            <a:r>
              <a:rPr lang="en-US" dirty="0" smtClean="0"/>
              <a:t>Political Risk Management</a:t>
            </a:r>
          </a:p>
          <a:p>
            <a:pPr marL="342900" indent="-342900" algn="r" rtl="1">
              <a:buFont typeface="Arial" panose="020B0604020202020204" pitchFamily="34" charset="0"/>
              <a:buChar char="•"/>
            </a:pPr>
            <a:endParaRPr lang="fa-IR" dirty="0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3445164" cy="74814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a-IR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2/26</a:t>
            </a:r>
            <a:endParaRPr lang="en-US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26584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34182" y="846746"/>
            <a:ext cx="5481783" cy="1323800"/>
          </a:xfrm>
        </p:spPr>
        <p:txBody>
          <a:bodyPr>
            <a:normAutofit/>
          </a:bodyPr>
          <a:lstStyle/>
          <a:p>
            <a:pPr algn="r" rtl="1"/>
            <a:r>
              <a:rPr lang="fa-IR" sz="3200" dirty="0" smtClean="0"/>
              <a:t>تطبیق شبکه ارتباطات به صورت گراف</a:t>
            </a:r>
            <a:endParaRPr lang="en-US" sz="32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51866" y="2601538"/>
            <a:ext cx="7315200" cy="261548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0"/>
            <a:ext cx="3445164" cy="74814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a-IR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3/26</a:t>
            </a:r>
            <a:endParaRPr lang="en-US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53444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35973" y="957584"/>
            <a:ext cx="2947482" cy="926636"/>
          </a:xfrm>
        </p:spPr>
        <p:txBody>
          <a:bodyPr>
            <a:normAutofit/>
          </a:bodyPr>
          <a:lstStyle/>
          <a:p>
            <a:pPr algn="r" rtl="1"/>
            <a:r>
              <a:rPr lang="fa-IR" dirty="0" smtClean="0"/>
              <a:t>معیار مرکزیت</a:t>
            </a:r>
            <a:endParaRPr lang="en-US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30608" y="2207491"/>
            <a:ext cx="7283824" cy="374996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0"/>
            <a:ext cx="3445164" cy="74814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a-IR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4/26</a:t>
            </a:r>
            <a:endParaRPr lang="en-US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47548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748145"/>
            <a:ext cx="7315200" cy="5144655"/>
          </a:xfrm>
        </p:spPr>
        <p:txBody>
          <a:bodyPr/>
          <a:lstStyle/>
          <a:p>
            <a:pPr marL="342900" indent="-342900" algn="r" rtl="1">
              <a:buFont typeface="Arial" panose="020B0604020202020204" pitchFamily="34" charset="0"/>
              <a:buChar char="•"/>
            </a:pPr>
            <a:r>
              <a:rPr lang="en-US" dirty="0" err="1"/>
              <a:t>betweenness</a:t>
            </a:r>
            <a:r>
              <a:rPr lang="en-US" dirty="0"/>
              <a:t> </a:t>
            </a:r>
            <a:r>
              <a:rPr lang="ar-SA" dirty="0"/>
              <a:t> : بر اساس تعداد راه هايي كه بين نود ها از اين راس عبور ميكنند</a:t>
            </a:r>
            <a:r>
              <a:rPr lang="ar-SA" dirty="0" smtClean="0"/>
              <a:t>.</a:t>
            </a:r>
            <a:endParaRPr lang="fa-IR" dirty="0" smtClean="0"/>
          </a:p>
          <a:p>
            <a:pPr marL="342900" indent="-342900" algn="r" rtl="1">
              <a:buFont typeface="Arial" panose="020B0604020202020204" pitchFamily="34" charset="0"/>
              <a:buChar char="•"/>
            </a:pPr>
            <a:endParaRPr lang="fa-IR" dirty="0" smtClean="0"/>
          </a:p>
          <a:p>
            <a:pPr algn="r" rtl="1"/>
            <a:endParaRPr lang="fa-IR" dirty="0"/>
          </a:p>
          <a:p>
            <a:pPr marL="342900" indent="-342900" algn="r" rtl="1">
              <a:buFont typeface="Arial" panose="020B0604020202020204" pitchFamily="34" charset="0"/>
              <a:buChar char="•"/>
            </a:pPr>
            <a:r>
              <a:rPr lang="en-US" dirty="0"/>
              <a:t>degree  </a:t>
            </a:r>
            <a:r>
              <a:rPr lang="ar-SA" dirty="0"/>
              <a:t>: بر اساس تعداد همسايه هاي يك راس</a:t>
            </a:r>
            <a:r>
              <a:rPr lang="ar-SA" dirty="0" smtClean="0"/>
              <a:t>.</a:t>
            </a:r>
            <a:endParaRPr lang="fa-IR" dirty="0" smtClean="0"/>
          </a:p>
          <a:p>
            <a:pPr algn="r" rtl="1"/>
            <a:endParaRPr lang="fa-IR" dirty="0"/>
          </a:p>
          <a:p>
            <a:pPr marL="342900" indent="-342900" algn="r" rtl="1">
              <a:buFont typeface="Arial" panose="020B0604020202020204" pitchFamily="34" charset="0"/>
              <a:buChar char="•"/>
            </a:pPr>
            <a:r>
              <a:rPr lang="en-US" dirty="0"/>
              <a:t>closeness  </a:t>
            </a:r>
            <a:r>
              <a:rPr lang="ar-SA" dirty="0"/>
              <a:t>: بر اساس كمترين فاصله اي كه دور ترين راس دارد</a:t>
            </a:r>
            <a:r>
              <a:rPr lang="ar-SA" dirty="0" smtClean="0"/>
              <a:t>.</a:t>
            </a:r>
            <a:endParaRPr lang="fa-IR" dirty="0" smtClean="0"/>
          </a:p>
          <a:p>
            <a:pPr marL="342900" indent="-342900" algn="r" rtl="1">
              <a:buFont typeface="Arial" panose="020B0604020202020204" pitchFamily="34" charset="0"/>
              <a:buChar char="•"/>
            </a:pPr>
            <a:endParaRPr lang="fa-IR" dirty="0"/>
          </a:p>
          <a:p>
            <a:pPr marL="342900" indent="-342900" algn="r" rtl="1">
              <a:buFont typeface="Arial" panose="020B0604020202020204" pitchFamily="34" charset="0"/>
              <a:buChar char="•"/>
            </a:pPr>
            <a:r>
              <a:rPr lang="en-US" dirty="0" err="1"/>
              <a:t>pagerank</a:t>
            </a:r>
            <a:r>
              <a:rPr lang="en-US" dirty="0"/>
              <a:t>  </a:t>
            </a:r>
            <a:r>
              <a:rPr lang="ar-SA" dirty="0"/>
              <a:t>: يك روش بازگشتي است كه</a:t>
            </a:r>
            <a:r>
              <a:rPr lang="en-US" dirty="0" err="1"/>
              <a:t>pagerank</a:t>
            </a:r>
            <a:r>
              <a:rPr lang="en-US" dirty="0"/>
              <a:t> </a:t>
            </a:r>
            <a:r>
              <a:rPr lang="ar-SA" dirty="0"/>
              <a:t> يك نود از</a:t>
            </a:r>
            <a:r>
              <a:rPr lang="en-US" dirty="0" err="1"/>
              <a:t>pagerank</a:t>
            </a:r>
            <a:r>
              <a:rPr lang="en-US" dirty="0"/>
              <a:t> </a:t>
            </a:r>
            <a:r>
              <a:rPr lang="ar-SA" dirty="0"/>
              <a:t> همسايه هاي آن بدست مي آيد.</a:t>
            </a:r>
            <a:endParaRPr lang="fa-IR" dirty="0"/>
          </a:p>
          <a:p>
            <a:pPr marL="342900" indent="-342900" algn="r" rtl="1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1" y="748146"/>
            <a:ext cx="3435926" cy="1560945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1" y="4618182"/>
            <a:ext cx="3435927" cy="147781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0"/>
            <a:ext cx="3445164" cy="74814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a-IR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5</a:t>
            </a:r>
            <a:r>
              <a:rPr lang="fa-IR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/26</a:t>
            </a:r>
            <a:endParaRPr lang="en-US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51234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00582" y="754383"/>
            <a:ext cx="8118763" cy="1196366"/>
          </a:xfrm>
        </p:spPr>
        <p:txBody>
          <a:bodyPr>
            <a:normAutofit/>
          </a:bodyPr>
          <a:lstStyle/>
          <a:p>
            <a:pPr algn="r" rtl="1"/>
            <a:r>
              <a:rPr lang="fa-IR" sz="2800" dirty="0" smtClean="0"/>
              <a:t>تحقیق فیسبوک بر روی 721 میلیون کاربر در سال 2012</a:t>
            </a:r>
            <a:br>
              <a:rPr lang="fa-IR" sz="2800" dirty="0" smtClean="0"/>
            </a:br>
            <a:r>
              <a:rPr lang="en-US" sz="2800" dirty="0" smtClean="0"/>
              <a:t>Average Distance = 4.74</a:t>
            </a:r>
            <a:endParaRPr lang="en-US" sz="2800" dirty="0"/>
          </a:p>
        </p:txBody>
      </p:sp>
      <p:pic>
        <p:nvPicPr>
          <p:cNvPr id="4" name="Content Placeholder 3" descr="Four Degrees of Separation on Facebook – Graph Graph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6982" y="2320203"/>
            <a:ext cx="7353156" cy="368190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tangle 5"/>
          <p:cNvSpPr/>
          <p:nvPr/>
        </p:nvSpPr>
        <p:spPr>
          <a:xfrm>
            <a:off x="0" y="0"/>
            <a:ext cx="3445164" cy="74814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a-IR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6</a:t>
            </a:r>
            <a:r>
              <a:rPr lang="fa-IR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/26</a:t>
            </a:r>
            <a:endParaRPr lang="en-US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98838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13018" y="754383"/>
            <a:ext cx="8017163" cy="1196366"/>
          </a:xfrm>
        </p:spPr>
        <p:txBody>
          <a:bodyPr>
            <a:normAutofit/>
          </a:bodyPr>
          <a:lstStyle/>
          <a:p>
            <a:pPr algn="r" rtl="1"/>
            <a:r>
              <a:rPr lang="fa-IR" sz="2800" dirty="0" smtClean="0"/>
              <a:t>تحقیق فیسبوک بر روی 1.6 میلیارد کاربر در سال 2016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smtClean="0"/>
              <a:t>Average Distance = 3.57</a:t>
            </a:r>
            <a:endParaRPr lang="en-US" sz="2800" dirty="0"/>
          </a:p>
        </p:txBody>
      </p:sp>
      <p:pic>
        <p:nvPicPr>
          <p:cNvPr id="5" name="Content Placeholder 4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61101" y="2232863"/>
            <a:ext cx="7315200" cy="354653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0"/>
            <a:ext cx="3445164" cy="74814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a-IR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7/26</a:t>
            </a:r>
            <a:endParaRPr lang="en-US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14042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13018" y="754383"/>
            <a:ext cx="8017163" cy="1196366"/>
          </a:xfrm>
        </p:spPr>
        <p:txBody>
          <a:bodyPr>
            <a:normAutofit/>
          </a:bodyPr>
          <a:lstStyle/>
          <a:p>
            <a:pPr algn="r" rtl="1"/>
            <a:r>
              <a:rPr lang="fa-IR" sz="2800" dirty="0" smtClean="0"/>
              <a:t>خوشه بندی گراف </a:t>
            </a:r>
            <a:r>
              <a:rPr lang="en-US" sz="2800" dirty="0" smtClean="0"/>
              <a:t>(NP Hard)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33437"/>
            <a:ext cx="3445164" cy="1501244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565344" y="666637"/>
            <a:ext cx="1999672" cy="11963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rtl="1"/>
            <a:r>
              <a:rPr lang="en-US" sz="2800" dirty="0" smtClean="0"/>
              <a:t>Modularity</a:t>
            </a:r>
            <a:endParaRPr lang="en-US" sz="2800" dirty="0"/>
          </a:p>
        </p:txBody>
      </p:sp>
      <p:pic>
        <p:nvPicPr>
          <p:cNvPr id="8" name="Content Placeholder 7" descr="C:\Users\salia\Pictures\گزارش های پروژه کارآموزی\Community-detection-algorithms (2).png"/>
          <p:cNvPicPr>
            <a:picLocks noGr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0873" y="1950749"/>
            <a:ext cx="7287490" cy="3879272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ectangle 8"/>
          <p:cNvSpPr/>
          <p:nvPr/>
        </p:nvSpPr>
        <p:spPr>
          <a:xfrm>
            <a:off x="0" y="0"/>
            <a:ext cx="3445164" cy="74814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a-IR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8</a:t>
            </a:r>
            <a:r>
              <a:rPr lang="fa-IR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/26</a:t>
            </a:r>
            <a:endParaRPr lang="en-US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95358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rame">
  <a:themeElements>
    <a:clrScheme name="Frame">
      <a:dk1>
        <a:sysClr val="windowText" lastClr="000000"/>
      </a:dk1>
      <a:lt1>
        <a:sysClr val="window" lastClr="FFFFFF"/>
      </a:lt1>
      <a:dk2>
        <a:srgbClr val="4A3F38"/>
      </a:dk2>
      <a:lt2>
        <a:srgbClr val="EEEDCB"/>
      </a:lt2>
      <a:accent1>
        <a:srgbClr val="818E9F"/>
      </a:accent1>
      <a:accent2>
        <a:srgbClr val="D26400"/>
      </a:accent2>
      <a:accent3>
        <a:srgbClr val="C3BA45"/>
      </a:accent3>
      <a:accent4>
        <a:srgbClr val="8A8552"/>
      </a:accent4>
      <a:accent5>
        <a:srgbClr val="F3B843"/>
      </a:accent5>
      <a:accent6>
        <a:srgbClr val="786C71"/>
      </a:accent6>
      <a:hlink>
        <a:srgbClr val="46A7CA"/>
      </a:hlink>
      <a:folHlink>
        <a:srgbClr val="B2B2B2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9935E573-C197-41A8-BCA1-5D5F62C560B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TM03457475[[fn=Frame]]</Template>
  <TotalTime>101</TotalTime>
  <Words>701</Words>
  <Application>Microsoft Office PowerPoint</Application>
  <PresentationFormat>Widescreen</PresentationFormat>
  <Paragraphs>99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Arial</vt:lpstr>
      <vt:lpstr>Corbel</vt:lpstr>
      <vt:lpstr>Tahoma</vt:lpstr>
      <vt:lpstr>Wingdings 2</vt:lpstr>
      <vt:lpstr>Frame</vt:lpstr>
      <vt:lpstr>کاوش شبکه های مجازی اینستاگرام و توییتر به همراه تحلیل آنها</vt:lpstr>
      <vt:lpstr>روش های کاوش فضای مجازی</vt:lpstr>
      <vt:lpstr>کاربرد های تحلیل فضای مجازی</vt:lpstr>
      <vt:lpstr>تطبیق شبکه ارتباطات به صورت گراف</vt:lpstr>
      <vt:lpstr>معیار مرکزیت</vt:lpstr>
      <vt:lpstr>PowerPoint Presentation</vt:lpstr>
      <vt:lpstr>تحقیق فیسبوک بر روی 721 میلیون کاربر در سال 2012 Average Distance = 4.74</vt:lpstr>
      <vt:lpstr>تحقیق فیسبوک بر روی 1.6 میلیارد کاربر در سال 2016 Average Distance = 3.57</vt:lpstr>
      <vt:lpstr>خوشه بندی گراف (NP Hard)</vt:lpstr>
      <vt:lpstr>مقایسه الگوریتم های خوشه بندی بر حسب  Modularity</vt:lpstr>
      <vt:lpstr>مقایسه الگوریتم های خوشه بندی بر حسب Time </vt:lpstr>
      <vt:lpstr> Influence Maximization (NP Hard)</vt:lpstr>
      <vt:lpstr>Linear  Threshold</vt:lpstr>
      <vt:lpstr>Independent  Cascade</vt:lpstr>
      <vt:lpstr>Link Prediction</vt:lpstr>
      <vt:lpstr>پیاده سازی</vt:lpstr>
      <vt:lpstr>گراف 29 هزار کاربر اینستاگرام</vt:lpstr>
      <vt:lpstr>گراف 22 هزار کاربر توییتر</vt:lpstr>
      <vt:lpstr>خوشه بندی گراف </vt:lpstr>
      <vt:lpstr>مقایسه 3 معیار مرکزیت بر روی گراف توییتر</vt:lpstr>
      <vt:lpstr> مقایسه دو الگوریتم greedy  و celf</vt:lpstr>
      <vt:lpstr>گراف تگ ها در توییتر</vt:lpstr>
      <vt:lpstr>کلمات پر تکرار در کنار تگ ها</vt:lpstr>
      <vt:lpstr>دسته بندی احساسی توییت ها برای هر تگ با استفاده از هوش مصنوعی</vt:lpstr>
      <vt:lpstr>پیشبینی پیوند ها جدید با هوش مصنوعی</vt:lpstr>
      <vt:lpstr>PowerPoint Presentation</vt:lpstr>
      <vt:lpstr>PowerPoint Presentation</vt:lpstr>
    </vt:vector>
  </TitlesOfParts>
  <Company>diakov.net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کاوش شبکه های مجازی اینستاگرام و توییتر به همراه تحلیل آنها</dc:title>
  <dc:creator>ali adelkhah</dc:creator>
  <cp:lastModifiedBy>ali adelkhah</cp:lastModifiedBy>
  <cp:revision>16</cp:revision>
  <dcterms:created xsi:type="dcterms:W3CDTF">2023-09-23T19:44:36Z</dcterms:created>
  <dcterms:modified xsi:type="dcterms:W3CDTF">2023-09-24T13:32:23Z</dcterms:modified>
</cp:coreProperties>
</file>